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Sniglet"/>
      <p:regular r:id="rId34"/>
    </p:embeddedFont>
    <p:embeddedFont>
      <p:font typeface="Raleway"/>
      <p:regular r:id="rId35"/>
      <p:bold r:id="rId36"/>
      <p:italic r:id="rId37"/>
      <p:boldItalic r:id="rId38"/>
    </p:embeddedFont>
    <p:embeddedFont>
      <p:font typeface="Nunito"/>
      <p:regular r:id="rId39"/>
      <p:bold r:id="rId40"/>
      <p:italic r:id="rId41"/>
      <p:boldItalic r:id="rId42"/>
    </p:embeddedFont>
    <p:embeddedFont>
      <p:font typeface="News Cycle"/>
      <p:regular r:id="rId43"/>
      <p:bold r:id="rId44"/>
    </p:embeddedFont>
    <p:embeddedFont>
      <p:font typeface="Fira Sans"/>
      <p:regular r:id="rId45"/>
      <p:bold r:id="rId46"/>
      <p:italic r:id="rId47"/>
      <p:boldItalic r:id="rId48"/>
    </p:embeddedFont>
    <p:embeddedFont>
      <p:font typeface="Glegoo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44" Type="http://schemas.openxmlformats.org/officeDocument/2006/relationships/font" Target="fonts/NewsCycle-bold.fntdata"/><Relationship Id="rId43" Type="http://schemas.openxmlformats.org/officeDocument/2006/relationships/font" Target="fonts/NewsCycle-regular.fntdata"/><Relationship Id="rId46" Type="http://schemas.openxmlformats.org/officeDocument/2006/relationships/font" Target="fonts/FiraSans-bold.fntdata"/><Relationship Id="rId45" Type="http://schemas.openxmlformats.org/officeDocument/2006/relationships/font" Target="fonts/Fira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iraSans-boldItalic.fntdata"/><Relationship Id="rId47" Type="http://schemas.openxmlformats.org/officeDocument/2006/relationships/font" Target="fonts/FiraSans-italic.fntdata"/><Relationship Id="rId49" Type="http://schemas.openxmlformats.org/officeDocument/2006/relationships/font" Target="fonts/Glego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Raleway-regular.fntdata"/><Relationship Id="rId34" Type="http://schemas.openxmlformats.org/officeDocument/2006/relationships/font" Target="fonts/Sniglet-regular.fntdata"/><Relationship Id="rId37" Type="http://schemas.openxmlformats.org/officeDocument/2006/relationships/font" Target="fonts/Raleway-italic.fntdata"/><Relationship Id="rId36" Type="http://schemas.openxmlformats.org/officeDocument/2006/relationships/font" Target="fonts/Raleway-bold.fntdata"/><Relationship Id="rId39" Type="http://schemas.openxmlformats.org/officeDocument/2006/relationships/font" Target="fonts/Nunito-regular.fntdata"/><Relationship Id="rId38" Type="http://schemas.openxmlformats.org/officeDocument/2006/relationships/font" Target="fonts/Raleway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Glego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8d0a283f7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8d0a283f7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8d0a283f7_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8d0a283f7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abf64c4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7abf64c4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7cfe57c3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7cfe57c3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ca3b07f4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ca3b07f4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8d0a283f7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8d0a283f7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7cfe57c3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7cfe57c3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7cfe57c3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7cfe57c3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7cfe57c3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7cfe57c3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7cfe57c3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7cfe57c3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7cfe57c3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7cfe57c3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abf64c4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7abf64c4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7cfe57c3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7cfe57c3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8d0a283f7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8d0a283f7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8d0a283f7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8d0a283f7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8d0a283f7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8d0a283f7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d0a283f7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d0a283f7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8d0a283f7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8d0a283f7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8d0a283f7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8d0a283f7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8d0a283f7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8d0a283f7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7abf64c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7abf64c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9053529d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9053529d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cfe57c3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cfe57c3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7cfe57c3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7cfe57c3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cfe57c3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7cfe57c3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7cfe57c3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7cfe57c3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7cfe57c3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7cfe57c3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8d0a283f7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8d0a283f7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D96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209550" y="152400"/>
            <a:ext cx="8762700" cy="4819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hyperlink" Target="mailto:TOLIY.ANCHAKOV@GMAIL.CO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jp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jpg"/><Relationship Id="rId4" Type="http://schemas.openxmlformats.org/officeDocument/2006/relationships/image" Target="../media/image47.png"/><Relationship Id="rId5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jpg"/><Relationship Id="rId4" Type="http://schemas.openxmlformats.org/officeDocument/2006/relationships/image" Target="../media/image37.png"/><Relationship Id="rId5" Type="http://schemas.openxmlformats.org/officeDocument/2006/relationships/image" Target="../media/image4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45.png"/><Relationship Id="rId11" Type="http://schemas.openxmlformats.org/officeDocument/2006/relationships/image" Target="../media/image54.png"/><Relationship Id="rId10" Type="http://schemas.openxmlformats.org/officeDocument/2006/relationships/image" Target="../media/image51.png"/><Relationship Id="rId9" Type="http://schemas.openxmlformats.org/officeDocument/2006/relationships/image" Target="../media/image52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Relationship Id="rId7" Type="http://schemas.openxmlformats.org/officeDocument/2006/relationships/image" Target="../media/image48.png"/><Relationship Id="rId8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iudad, Paisaje Urbano, Panorámica, Horizonte" id="55" name="Google Shape;55;p13"/>
          <p:cNvPicPr preferRelativeResize="0"/>
          <p:nvPr/>
        </p:nvPicPr>
        <p:blipFill rotWithShape="1">
          <a:blip r:embed="rId3">
            <a:alphaModFix amt="50000"/>
          </a:blip>
          <a:srcRect b="15626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710863" y="1408925"/>
            <a:ext cx="7722300" cy="18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3200">
                <a:latin typeface="Fira Sans"/>
                <a:ea typeface="Fira Sans"/>
                <a:cs typeface="Fira Sans"/>
                <a:sym typeface="Fira Sans"/>
              </a:rPr>
              <a:t>Analyzing the Impact of Covid-19 </a:t>
            </a:r>
            <a:endParaRPr b="1" sz="3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200">
                <a:latin typeface="Fira Sans"/>
                <a:ea typeface="Fira Sans"/>
                <a:cs typeface="Fira Sans"/>
                <a:sym typeface="Fira Sans"/>
              </a:rPr>
              <a:t>on NYC Rental Market</a:t>
            </a:r>
            <a:endParaRPr b="1" sz="3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200">
                <a:latin typeface="Fira Sans"/>
                <a:ea typeface="Fira Sans"/>
                <a:cs typeface="Fira Sans"/>
                <a:sym typeface="Fira Sans"/>
              </a:rPr>
              <a:t>By: Toliy Anchakov</a:t>
            </a:r>
            <a:endParaRPr sz="14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438" y="203625"/>
            <a:ext cx="3917125" cy="8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eva York, Horizonte, Manhattan, Hudson, Rascacielos" id="152" name="Google Shape;152;p22"/>
          <p:cNvPicPr preferRelativeResize="0"/>
          <p:nvPr/>
        </p:nvPicPr>
        <p:blipFill rotWithShape="1">
          <a:blip r:embed="rId3">
            <a:alphaModFix/>
          </a:blip>
          <a:srcRect b="2373" l="0" r="0" t="1314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>
            <p:ph idx="4294967295" type="ctrTitle"/>
          </p:nvPr>
        </p:nvSpPr>
        <p:spPr>
          <a:xfrm>
            <a:off x="2571750" y="166075"/>
            <a:ext cx="40005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Final </a:t>
            </a:r>
            <a:r>
              <a:rPr lang="en-GB" sz="31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Conclusions</a:t>
            </a:r>
            <a:r>
              <a:rPr lang="en-GB" sz="31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 </a:t>
            </a:r>
            <a:endParaRPr sz="3100">
              <a:solidFill>
                <a:srgbClr val="FFFFFF"/>
              </a:solidFill>
              <a:highlight>
                <a:srgbClr val="000000"/>
              </a:highlight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154" name="Google Shape;154;p22"/>
          <p:cNvSpPr txBox="1"/>
          <p:nvPr>
            <p:ph idx="4294967295" type="subTitle"/>
          </p:nvPr>
        </p:nvSpPr>
        <p:spPr>
          <a:xfrm>
            <a:off x="217300" y="796500"/>
            <a:ext cx="8237400" cy="3550500"/>
          </a:xfrm>
          <a:prstGeom prst="rect">
            <a:avLst/>
          </a:prstGeom>
          <a:noFill/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Listings Have Nearly Doubled Compared To What Was Forecasted </a:t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Downtown and 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West Side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 Highest Increase And Uptown Lowest</a:t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Median Price Has Decreased Nearly 4% Since 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Beginning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 Of Year And Might Continue To Drop Another 6%</a:t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This Has Become A Renters Market, Where 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Landlords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 Now Have To Compete With Each Other For Renters  </a:t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This Data Can Be Used To Get A Better Deal On Your Next Apt Or Help You 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Renegotiate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 Your Current Lease </a:t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eva York, Por Carretera, Broadway, Wall Street" id="159" name="Google Shape;159;p23"/>
          <p:cNvPicPr preferRelativeResize="0"/>
          <p:nvPr/>
        </p:nvPicPr>
        <p:blipFill rotWithShape="1">
          <a:blip r:embed="rId3">
            <a:alphaModFix/>
          </a:blip>
          <a:srcRect b="15626" l="0" r="0" t="0"/>
          <a:stretch/>
        </p:blipFill>
        <p:spPr>
          <a:xfrm>
            <a:off x="-276" y="0"/>
            <a:ext cx="91442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>
            <p:ph idx="4294967295" type="ctrTitle"/>
          </p:nvPr>
        </p:nvSpPr>
        <p:spPr>
          <a:xfrm>
            <a:off x="2724150" y="318475"/>
            <a:ext cx="4000500" cy="1042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Further </a:t>
            </a:r>
            <a:r>
              <a:rPr lang="en-GB" sz="31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Analysis</a:t>
            </a:r>
            <a:r>
              <a:rPr lang="en-GB" sz="31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 To Explore</a:t>
            </a:r>
            <a:endParaRPr sz="3100">
              <a:solidFill>
                <a:srgbClr val="FFFFFF"/>
              </a:solidFill>
              <a:highlight>
                <a:srgbClr val="000000"/>
              </a:highlight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161" name="Google Shape;161;p23"/>
          <p:cNvSpPr txBox="1"/>
          <p:nvPr>
            <p:ph idx="4294967295" type="subTitle"/>
          </p:nvPr>
        </p:nvSpPr>
        <p:spPr>
          <a:xfrm>
            <a:off x="206575" y="1360975"/>
            <a:ext cx="8237400" cy="3550500"/>
          </a:xfrm>
          <a:prstGeom prst="rect">
            <a:avLst/>
          </a:prstGeom>
          <a:noFill/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Analyzing 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Other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 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Boroughs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 And 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Comparing Them To Each Other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 </a:t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Exploring Areas That Have Been 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Affected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 By 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Gentrification And Seeing How Those Areas Have Been Impacted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     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  </a:t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eva York, Horizonte, Paisaje Urbano, Estados Unidos"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88" y="1786325"/>
            <a:ext cx="8751024" cy="43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>
            <a:off x="668400" y="1343175"/>
            <a:ext cx="46251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 sz="240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CONTACT INFO</a:t>
            </a:r>
            <a:endParaRPr sz="240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 sz="240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EMAIL</a:t>
            </a:r>
            <a:endParaRPr sz="240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 sz="2400" u="sng">
                <a:solidFill>
                  <a:schemeClr val="hlink"/>
                </a:solidFill>
                <a:latin typeface="News Cycle"/>
                <a:ea typeface="News Cycle"/>
                <a:cs typeface="News Cycle"/>
                <a:sym typeface="News Cycle"/>
                <a:hlinkClick r:id="rId4"/>
              </a:rPr>
              <a:t>TOLIY.ANCHAKOV@GMAIL.COM</a:t>
            </a:r>
            <a:endParaRPr sz="240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 sz="240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LINKEDIN </a:t>
            </a:r>
            <a:endParaRPr sz="240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 sz="240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www.linkedin.com/in/toliy-anchakov</a:t>
            </a:r>
            <a:endParaRPr sz="240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sz="240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sz="240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68" name="Google Shape;168;p24"/>
          <p:cNvSpPr txBox="1"/>
          <p:nvPr>
            <p:ph idx="4294967295" type="ctrTitle"/>
          </p:nvPr>
        </p:nvSpPr>
        <p:spPr>
          <a:xfrm>
            <a:off x="300025" y="425650"/>
            <a:ext cx="4000500" cy="1042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Thank You!</a:t>
            </a:r>
            <a:endParaRPr sz="4400">
              <a:solidFill>
                <a:srgbClr val="FFFFFF"/>
              </a:solidFill>
              <a:highlight>
                <a:srgbClr val="000000"/>
              </a:highlight>
              <a:latin typeface="Glegoo"/>
              <a:ea typeface="Glegoo"/>
              <a:cs typeface="Glegoo"/>
              <a:sym typeface="Glego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74" y="167175"/>
            <a:ext cx="3148975" cy="236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>
            <p:ph idx="4294967295" type="subTitle"/>
          </p:nvPr>
        </p:nvSpPr>
        <p:spPr>
          <a:xfrm>
            <a:off x="4557125" y="1460850"/>
            <a:ext cx="8237400" cy="3550500"/>
          </a:xfrm>
          <a:prstGeom prst="rect">
            <a:avLst/>
          </a:prstGeom>
          <a:noFill/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YOU Can Contact Me On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  </a:t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idx="1" type="subTitle"/>
          </p:nvPr>
        </p:nvSpPr>
        <p:spPr>
          <a:xfrm>
            <a:off x="1221450" y="1781775"/>
            <a:ext cx="6701100" cy="15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To get a good presentation is essential to make a good design of the slides, this help us to communicate our message in a clear and simple way and thus guarantee to the success of the presentation.</a:t>
            </a:r>
            <a:endParaRPr sz="240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descr="Nueva York, Ciudad De Nueva York, Ciudad, Horizonte" id="184" name="Google Shape;184;p27"/>
          <p:cNvPicPr preferRelativeResize="0"/>
          <p:nvPr/>
        </p:nvPicPr>
        <p:blipFill rotWithShape="1">
          <a:blip r:embed="rId3">
            <a:alphaModFix/>
          </a:blip>
          <a:srcRect b="9884" l="0" r="0" t="61841"/>
          <a:stretch/>
        </p:blipFill>
        <p:spPr>
          <a:xfrm>
            <a:off x="0" y="3422100"/>
            <a:ext cx="9144001" cy="172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ueva York, Ciudad De Nueva York, Ciudad, Horizonte" id="185" name="Google Shape;185;p27"/>
          <p:cNvPicPr preferRelativeResize="0"/>
          <p:nvPr/>
        </p:nvPicPr>
        <p:blipFill rotWithShape="1">
          <a:blip r:embed="rId3">
            <a:alphaModFix/>
          </a:blip>
          <a:srcRect b="2745" l="0" r="0" t="12773"/>
          <a:stretch/>
        </p:blipFill>
        <p:spPr>
          <a:xfrm>
            <a:off x="0" y="-1905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75275" y="1377774"/>
            <a:ext cx="711750" cy="7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>
            <p:ph type="ctrTitle"/>
          </p:nvPr>
        </p:nvSpPr>
        <p:spPr>
          <a:xfrm>
            <a:off x="0" y="2250750"/>
            <a:ext cx="2862300" cy="8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434343"/>
                </a:solidFill>
                <a:latin typeface="Glegoo"/>
                <a:ea typeface="Glegoo"/>
                <a:cs typeface="Glegoo"/>
                <a:sym typeface="Glegoo"/>
              </a:rPr>
              <a:t>THE</a:t>
            </a:r>
            <a:r>
              <a:rPr lang="en-GB" sz="3600">
                <a:solidFill>
                  <a:srgbClr val="434343"/>
                </a:solidFill>
                <a:latin typeface="Glegoo"/>
                <a:ea typeface="Glegoo"/>
                <a:cs typeface="Glegoo"/>
                <a:sym typeface="Glegoo"/>
              </a:rPr>
              <a:t> IDEA</a:t>
            </a:r>
            <a:endParaRPr sz="3600">
              <a:solidFill>
                <a:srgbClr val="434343"/>
              </a:solidFill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192" name="Google Shape;192;p28"/>
          <p:cNvSpPr txBox="1"/>
          <p:nvPr>
            <p:ph idx="1" type="subTitle"/>
          </p:nvPr>
        </p:nvSpPr>
        <p:spPr>
          <a:xfrm>
            <a:off x="6281750" y="1798950"/>
            <a:ext cx="2689200" cy="15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Define the main idea that will be the focus of your presentation.</a:t>
            </a:r>
            <a:endParaRPr sz="180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 </a:t>
            </a:r>
            <a:endParaRPr sz="180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Use icons or illustrations to attract the attention of your audience.</a:t>
            </a:r>
            <a:endParaRPr sz="180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Centro De Comercio Mundial, Manhattan, Owtc, Nueva York"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600" y="156950"/>
            <a:ext cx="3190750" cy="4799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rizonte, Nueva York, Empire State Building" id="198" name="Google Shape;198;p29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>
            <a:off x="-1900" y="0"/>
            <a:ext cx="914395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29"/>
          <p:cNvCxnSpPr/>
          <p:nvPr/>
        </p:nvCxnSpPr>
        <p:spPr>
          <a:xfrm>
            <a:off x="3027000" y="3434000"/>
            <a:ext cx="309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9"/>
          <p:cNvSpPr txBox="1"/>
          <p:nvPr>
            <p:ph type="ctrTitle"/>
          </p:nvPr>
        </p:nvSpPr>
        <p:spPr>
          <a:xfrm>
            <a:off x="2571750" y="1636525"/>
            <a:ext cx="4000500" cy="1042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Thank You!</a:t>
            </a:r>
            <a:endParaRPr sz="4400">
              <a:solidFill>
                <a:srgbClr val="FFFFFF"/>
              </a:solidFill>
              <a:highlight>
                <a:srgbClr val="000000"/>
              </a:highlight>
              <a:latin typeface="Glegoo"/>
              <a:ea typeface="Glegoo"/>
              <a:cs typeface="Glegoo"/>
              <a:sym typeface="Glego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/>
          <p:nvPr/>
        </p:nvSpPr>
        <p:spPr>
          <a:xfrm>
            <a:off x="1086300" y="1836000"/>
            <a:ext cx="1777800" cy="2081100"/>
          </a:xfrm>
          <a:prstGeom prst="flowChartConnector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LOREM IPSUM</a:t>
            </a:r>
            <a:endParaRPr b="1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Eodem modo typi, qui nunc nobis videntur parum clari.</a:t>
            </a:r>
            <a:endParaRPr sz="1200"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06" name="Google Shape;206;p30"/>
          <p:cNvSpPr txBox="1"/>
          <p:nvPr>
            <p:ph type="title"/>
          </p:nvPr>
        </p:nvSpPr>
        <p:spPr>
          <a:xfrm>
            <a:off x="381675" y="618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 sz="3000">
                <a:solidFill>
                  <a:srgbClr val="434343"/>
                </a:solidFill>
                <a:latin typeface="Glegoo"/>
                <a:ea typeface="Glegoo"/>
                <a:cs typeface="Glegoo"/>
                <a:sym typeface="Glegoo"/>
              </a:rPr>
              <a:t>Infographic Diagram</a:t>
            </a:r>
            <a:endParaRPr sz="3000">
              <a:solidFill>
                <a:srgbClr val="434343"/>
              </a:solidFill>
              <a:latin typeface="Glegoo"/>
              <a:ea typeface="Glegoo"/>
              <a:cs typeface="Glegoo"/>
              <a:sym typeface="Glego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207" name="Google Shape;207;p30"/>
          <p:cNvSpPr/>
          <p:nvPr/>
        </p:nvSpPr>
        <p:spPr>
          <a:xfrm>
            <a:off x="3753075" y="1908175"/>
            <a:ext cx="1777800" cy="2081100"/>
          </a:xfrm>
          <a:prstGeom prst="flowChartConnector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LOREM IPSUM</a:t>
            </a:r>
            <a:endParaRPr b="1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Eodem modo typi, qui nunc nobis videntur parum clari.</a:t>
            </a:r>
            <a:endParaRPr sz="1200"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08" name="Google Shape;208;p30"/>
          <p:cNvSpPr/>
          <p:nvPr/>
        </p:nvSpPr>
        <p:spPr>
          <a:xfrm>
            <a:off x="6419838" y="1908175"/>
            <a:ext cx="1777800" cy="2081100"/>
          </a:xfrm>
          <a:prstGeom prst="flowChartConnector">
            <a:avLst/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LOREM IPSUM</a:t>
            </a:r>
            <a:endParaRPr b="1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Eodem modo typi, qui nunc nobis videntur parum clari.</a:t>
            </a:r>
            <a:endParaRPr sz="1200"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tatua De La Libertad, Hito, Cerrar, Nueva York" id="213" name="Google Shape;213;p31"/>
          <p:cNvPicPr preferRelativeResize="0"/>
          <p:nvPr/>
        </p:nvPicPr>
        <p:blipFill rotWithShape="1">
          <a:blip r:embed="rId3">
            <a:alphaModFix/>
          </a:blip>
          <a:srcRect b="12502" l="0" r="0" t="1249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/>
          <p:nvPr/>
        </p:nvSpPr>
        <p:spPr>
          <a:xfrm>
            <a:off x="171450" y="152400"/>
            <a:ext cx="8801100" cy="480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 txBox="1"/>
          <p:nvPr/>
        </p:nvSpPr>
        <p:spPr>
          <a:xfrm>
            <a:off x="7277100" y="320425"/>
            <a:ext cx="16953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Glegoo"/>
                <a:ea typeface="Glegoo"/>
                <a:cs typeface="Glegoo"/>
                <a:sym typeface="Glegoo"/>
              </a:rPr>
              <a:t>With a good images you can explain a complex concept in a simple way.</a:t>
            </a:r>
            <a:endParaRPr sz="1800">
              <a:latin typeface="Glegoo"/>
              <a:ea typeface="Glegoo"/>
              <a:cs typeface="Glegoo"/>
              <a:sym typeface="Glego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rooklyn, Puente, Nyc, Nueva York, Estados Unidos"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249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1105750" y="167500"/>
            <a:ext cx="769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 sz="3000">
                <a:solidFill>
                  <a:srgbClr val="FFFFFF"/>
                </a:solidFill>
                <a:latin typeface="Glegoo"/>
                <a:ea typeface="Glegoo"/>
                <a:cs typeface="Glegoo"/>
                <a:sym typeface="Glegoo"/>
              </a:rPr>
              <a:t>Current State of NYC Rental Market</a:t>
            </a:r>
            <a:endParaRPr sz="3000">
              <a:solidFill>
                <a:srgbClr val="FFFFFF"/>
              </a:solidFill>
              <a:latin typeface="Glegoo"/>
              <a:ea typeface="Glegoo"/>
              <a:cs typeface="Glegoo"/>
              <a:sym typeface="Glego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286950" y="467222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‹#›</a:t>
            </a:fld>
            <a:endParaRPr sz="10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89400" y="1291525"/>
            <a:ext cx="3599946" cy="9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903925" y="4203053"/>
            <a:ext cx="3568331" cy="9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6">
            <a:alphaModFix amt="90000"/>
          </a:blip>
          <a:srcRect b="8609" l="0" r="0" t="0"/>
          <a:stretch/>
        </p:blipFill>
        <p:spPr>
          <a:xfrm>
            <a:off x="5423722" y="3006867"/>
            <a:ext cx="3600000" cy="9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89400" y="3031588"/>
            <a:ext cx="3599950" cy="9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3727" y="1325138"/>
            <a:ext cx="3600000" cy="9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ente De Brooklyn, Hito, Histórico, Puente"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800" y="0"/>
            <a:ext cx="4926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050" y="1119425"/>
            <a:ext cx="4235600" cy="31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>
            <p:ph idx="4294967295" type="ctrTitle"/>
          </p:nvPr>
        </p:nvSpPr>
        <p:spPr>
          <a:xfrm>
            <a:off x="4825600" y="326825"/>
            <a:ext cx="40005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Manhattan Listings</a:t>
            </a:r>
            <a:endParaRPr sz="3000">
              <a:solidFill>
                <a:srgbClr val="FFFFFF"/>
              </a:solidFill>
              <a:highlight>
                <a:srgbClr val="000000"/>
              </a:highlight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223" name="Google Shape;223;p32"/>
          <p:cNvSpPr txBox="1"/>
          <p:nvPr>
            <p:ph idx="4294967295" type="subTitle"/>
          </p:nvPr>
        </p:nvSpPr>
        <p:spPr>
          <a:xfrm>
            <a:off x="217300" y="796500"/>
            <a:ext cx="4000500" cy="355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ews Cycle"/>
              <a:buChar char="●"/>
            </a:pPr>
            <a:r>
              <a:rPr lang="en-GB" sz="2400">
                <a:solidFill>
                  <a:srgbClr val="000000"/>
                </a:solidFill>
                <a:latin typeface="News Cycle"/>
                <a:ea typeface="News Cycle"/>
                <a:cs typeface="News Cycle"/>
                <a:sym typeface="News Cycle"/>
              </a:rPr>
              <a:t>Over 10 Years Pattern Started to Form </a:t>
            </a:r>
            <a:endParaRPr sz="2400">
              <a:solidFill>
                <a:srgbClr val="000000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ews Cycle"/>
              <a:buChar char="●"/>
            </a:pPr>
            <a:r>
              <a:rPr lang="en-GB" sz="2400">
                <a:solidFill>
                  <a:srgbClr val="000000"/>
                </a:solidFill>
                <a:latin typeface="News Cycle"/>
                <a:ea typeface="News Cycle"/>
                <a:cs typeface="News Cycle"/>
                <a:sym typeface="News Cycle"/>
              </a:rPr>
              <a:t>Begging Year to Mid Year Increase In Listings </a:t>
            </a:r>
            <a:endParaRPr sz="2400">
              <a:solidFill>
                <a:srgbClr val="000000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ews Cycle"/>
              <a:buChar char="●"/>
            </a:pPr>
            <a:r>
              <a:rPr lang="en-GB" sz="2400">
                <a:solidFill>
                  <a:srgbClr val="000000"/>
                </a:solidFill>
                <a:latin typeface="News Cycle"/>
                <a:ea typeface="News Cycle"/>
                <a:cs typeface="News Cycle"/>
                <a:sym typeface="News Cycle"/>
              </a:rPr>
              <a:t>Mid Year To End of Year Decrease Of listings</a:t>
            </a:r>
            <a:endParaRPr sz="2400">
              <a:solidFill>
                <a:srgbClr val="000000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5247800" y="4346988"/>
            <a:ext cx="28662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Date</a:t>
            </a:r>
            <a:endParaRPr sz="2000">
              <a:highlight>
                <a:srgbClr val="000000"/>
              </a:highlight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225" name="Google Shape;225;p32"/>
          <p:cNvSpPr txBox="1"/>
          <p:nvPr/>
        </p:nvSpPr>
        <p:spPr>
          <a:xfrm rot="-5400000">
            <a:off x="2987650" y="2362525"/>
            <a:ext cx="2973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Total Listings/ Month</a:t>
            </a:r>
            <a:endParaRPr sz="2000">
              <a:highlight>
                <a:srgbClr val="000000"/>
              </a:highlight>
              <a:latin typeface="Glegoo"/>
              <a:ea typeface="Glegoo"/>
              <a:cs typeface="Glegoo"/>
              <a:sym typeface="Glego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rizonte, Ciudad, Manhattan, Nuevo, York, Chrysler" id="230" name="Google Shape;23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99125"/>
            <a:ext cx="9144001" cy="6088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731025" y="2285388"/>
            <a:ext cx="477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 sz="2400">
                <a:solidFill>
                  <a:srgbClr val="434343"/>
                </a:solidFill>
                <a:latin typeface="Glegoo"/>
                <a:ea typeface="Glegoo"/>
                <a:cs typeface="Glegoo"/>
                <a:sym typeface="Glegoo"/>
              </a:rPr>
              <a:t>FLOW CHARTS (Process)</a:t>
            </a:r>
            <a:endParaRPr sz="2400">
              <a:solidFill>
                <a:srgbClr val="434343"/>
              </a:solidFill>
              <a:latin typeface="Glegoo"/>
              <a:ea typeface="Glegoo"/>
              <a:cs typeface="Glegoo"/>
              <a:sym typeface="Glego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731025" y="2772975"/>
            <a:ext cx="43839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 sz="180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Flowcharts are used to graphically represent the flow or sequences of simple routines.</a:t>
            </a:r>
            <a:endParaRPr sz="180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828450" y="868075"/>
            <a:ext cx="1034525" cy="10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625" y="1507975"/>
            <a:ext cx="2503000" cy="21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A.jpg"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>
            <p:ph type="title"/>
          </p:nvPr>
        </p:nvSpPr>
        <p:spPr>
          <a:xfrm>
            <a:off x="493925" y="3415246"/>
            <a:ext cx="178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 sz="3000">
                <a:solidFill>
                  <a:srgbClr val="EFEFEF"/>
                </a:solidFill>
                <a:latin typeface="Glegoo"/>
                <a:ea typeface="Glegoo"/>
                <a:cs typeface="Glegoo"/>
                <a:sym typeface="Glegoo"/>
              </a:rPr>
              <a:t>MAPS</a:t>
            </a:r>
            <a:endParaRPr sz="3000">
              <a:solidFill>
                <a:srgbClr val="EFEFEF"/>
              </a:solidFill>
              <a:latin typeface="Glegoo"/>
              <a:ea typeface="Glegoo"/>
              <a:cs typeface="Glegoo"/>
              <a:sym typeface="Glego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Glegoo"/>
              <a:ea typeface="Glegoo"/>
              <a:cs typeface="Glegoo"/>
              <a:sym typeface="Glegoo"/>
            </a:endParaRPr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72100" y="2091350"/>
            <a:ext cx="1342425" cy="13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rizonte, Nueva York, Ciudad, Puesta Del Sol" id="250" name="Google Shape;250;p36"/>
          <p:cNvPicPr preferRelativeResize="0"/>
          <p:nvPr/>
        </p:nvPicPr>
        <p:blipFill rotWithShape="1">
          <a:blip r:embed="rId3">
            <a:alphaModFix/>
          </a:blip>
          <a:srcRect b="15519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/>
        </p:nvSpPr>
        <p:spPr>
          <a:xfrm>
            <a:off x="671050" y="2760650"/>
            <a:ext cx="43839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Introduce your App using this template.</a:t>
            </a:r>
            <a:endParaRPr sz="18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You can change the photo and introduce text.</a:t>
            </a:r>
            <a:endParaRPr sz="18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302" y="1068452"/>
            <a:ext cx="2538775" cy="31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 rotWithShape="1">
          <a:blip r:embed="rId5">
            <a:alphaModFix/>
          </a:blip>
          <a:srcRect b="0" l="0" r="19588" t="0"/>
          <a:stretch/>
        </p:blipFill>
        <p:spPr>
          <a:xfrm>
            <a:off x="744975" y="1916400"/>
            <a:ext cx="3081050" cy="6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ente De Manhattan, Nueva York, Puente, Arquitectura" id="258" name="Google Shape;258;p37"/>
          <p:cNvPicPr preferRelativeResize="0"/>
          <p:nvPr/>
        </p:nvPicPr>
        <p:blipFill rotWithShape="1">
          <a:blip r:embed="rId3">
            <a:alphaModFix/>
          </a:blip>
          <a:srcRect b="15626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/>
        </p:nvSpPr>
        <p:spPr>
          <a:xfrm>
            <a:off x="711025" y="3306300"/>
            <a:ext cx="46284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Introduce your App using this template.</a:t>
            </a:r>
            <a:endParaRPr sz="180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You can change the photo and introduce text.</a:t>
            </a:r>
            <a:endParaRPr sz="180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sz="180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9425" y="-106325"/>
            <a:ext cx="3955509" cy="21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825" y="761575"/>
            <a:ext cx="29337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che, Puente, Nueva York, Las Luces, Iluminación" id="266" name="Google Shape;266;p38"/>
          <p:cNvPicPr preferRelativeResize="0"/>
          <p:nvPr/>
        </p:nvPicPr>
        <p:blipFill rotWithShape="1">
          <a:blip r:embed="rId3">
            <a:alphaModFix/>
          </a:blip>
          <a:srcRect b="15626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e Uu, Manhattan, Nueva York, Ciudad De Nueva York" id="271" name="Google Shape;271;p39"/>
          <p:cNvPicPr preferRelativeResize="0"/>
          <p:nvPr/>
        </p:nvPicPr>
        <p:blipFill rotWithShape="1">
          <a:blip r:embed="rId3">
            <a:alphaModFix/>
          </a:blip>
          <a:srcRect b="15626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/>
          <p:nvPr>
            <p:ph type="title"/>
          </p:nvPr>
        </p:nvSpPr>
        <p:spPr>
          <a:xfrm>
            <a:off x="379025" y="907800"/>
            <a:ext cx="772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 sz="3000">
                <a:solidFill>
                  <a:srgbClr val="FFFFFF"/>
                </a:solidFill>
                <a:latin typeface="Glegoo"/>
                <a:ea typeface="Glegoo"/>
                <a:cs typeface="Glegoo"/>
                <a:sym typeface="Glegoo"/>
              </a:rPr>
              <a:t>FINAL CONCLUSIONS</a:t>
            </a:r>
            <a:endParaRPr sz="3000">
              <a:solidFill>
                <a:srgbClr val="FFFFFF"/>
              </a:solidFill>
              <a:latin typeface="Glegoo"/>
              <a:ea typeface="Glegoo"/>
              <a:cs typeface="Glegoo"/>
              <a:sym typeface="Glego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379025" y="1480500"/>
            <a:ext cx="54414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We proceed to make a summary of the main points discussed in the presentation.</a:t>
            </a:r>
            <a:endParaRPr sz="18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511800" y="2655800"/>
            <a:ext cx="1857000" cy="22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FONTS</a:t>
            </a:r>
            <a:endParaRPr b="1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It is important to use fonts that read well, without being in bold. Example: helvética</a:t>
            </a:r>
            <a:r>
              <a:rPr b="1" lang="en-GB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.</a:t>
            </a:r>
            <a:endParaRPr b="1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75" name="Google Shape;275;p39"/>
          <p:cNvSpPr txBox="1"/>
          <p:nvPr/>
        </p:nvSpPr>
        <p:spPr>
          <a:xfrm>
            <a:off x="2641300" y="2655800"/>
            <a:ext cx="18066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DESIGN</a:t>
            </a:r>
            <a:endParaRPr b="1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A well-designed template is an ideal way to communicate a message simply and clearly.</a:t>
            </a:r>
            <a:endParaRPr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76" name="Google Shape;276;p39"/>
          <p:cNvSpPr txBox="1"/>
          <p:nvPr/>
        </p:nvSpPr>
        <p:spPr>
          <a:xfrm>
            <a:off x="4720400" y="2655800"/>
            <a:ext cx="18975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TIEMPO POR DIAPOSITIVA</a:t>
            </a:r>
            <a:endParaRPr b="1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En una diapositiva de calidad el tiempo no debe superar los 30 segundos de exposición.</a:t>
            </a:r>
            <a:endParaRPr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.</a:t>
            </a:r>
            <a:endParaRPr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77" name="Google Shape;277;p39"/>
          <p:cNvSpPr txBox="1"/>
          <p:nvPr/>
        </p:nvSpPr>
        <p:spPr>
          <a:xfrm>
            <a:off x="6890400" y="2655800"/>
            <a:ext cx="2149800" cy="17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PREPARATION</a:t>
            </a:r>
            <a:endParaRPr b="1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Out of respect for the audience, it is essential to prepare well the presentation and try not to leave anything to chance.</a:t>
            </a:r>
            <a:endParaRPr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78" name="Google Shape;278;p39"/>
          <p:cNvSpPr/>
          <p:nvPr/>
        </p:nvSpPr>
        <p:spPr>
          <a:xfrm>
            <a:off x="511800" y="2554850"/>
            <a:ext cx="1503900" cy="100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Google Shape;279;p39"/>
          <p:cNvSpPr/>
          <p:nvPr/>
        </p:nvSpPr>
        <p:spPr>
          <a:xfrm>
            <a:off x="2641300" y="2554850"/>
            <a:ext cx="1503900" cy="100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0" name="Google Shape;280;p39"/>
          <p:cNvSpPr/>
          <p:nvPr/>
        </p:nvSpPr>
        <p:spPr>
          <a:xfrm>
            <a:off x="4720400" y="2554850"/>
            <a:ext cx="1503900" cy="100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1" name="Google Shape;281;p39"/>
          <p:cNvSpPr/>
          <p:nvPr/>
        </p:nvSpPr>
        <p:spPr>
          <a:xfrm>
            <a:off x="6890400" y="2554850"/>
            <a:ext cx="1503900" cy="100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mes Square, Nyc, Ciudad, Nuevo, Cuadrados, York" id="286" name="Google Shape;286;p40"/>
          <p:cNvPicPr preferRelativeResize="0"/>
          <p:nvPr/>
        </p:nvPicPr>
        <p:blipFill rotWithShape="1">
          <a:blip r:embed="rId3">
            <a:alphaModFix/>
          </a:blip>
          <a:srcRect b="15626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 txBox="1"/>
          <p:nvPr/>
        </p:nvSpPr>
        <p:spPr>
          <a:xfrm>
            <a:off x="4822050" y="2038350"/>
            <a:ext cx="3000000" cy="10668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1590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Char char="•"/>
            </a:pPr>
            <a:r>
              <a:rPr lang="en-GB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El Arte de presentar.(Gonzalo Álvarez Marañón)</a:t>
            </a:r>
            <a:endParaRPr sz="12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15900" lvl="0" marL="342900" rtl="0" algn="l"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Char char="•"/>
            </a:pPr>
            <a:r>
              <a:rPr lang="en-GB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Google Images.</a:t>
            </a:r>
            <a:endParaRPr sz="12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15900" lvl="0" marL="342900" rtl="0" algn="l">
              <a:spcBef>
                <a:spcPts val="64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Char char="•"/>
            </a:pPr>
            <a:r>
              <a:rPr lang="en-GB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Prof. Reynel A. Llanes Belett.</a:t>
            </a:r>
            <a:endParaRPr sz="12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888875" y="2209800"/>
            <a:ext cx="3000000" cy="723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THANK YOU FOR YOUR TIME!</a:t>
            </a:r>
            <a:endParaRPr sz="3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/>
          <p:nvPr/>
        </p:nvSpPr>
        <p:spPr>
          <a:xfrm>
            <a:off x="2152900" y="397525"/>
            <a:ext cx="63231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You can find different Icons in our other presentations.</a:t>
            </a:r>
            <a:endParaRPr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4" name="Google Shape;2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951" y="423100"/>
            <a:ext cx="508951" cy="508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siness, estate, office icon" id="295" name="Google Shape;29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750" y="15312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ffice icon" id="296" name="Google Shape;29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8350" y="15312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ilding, business, finance, office icon" id="297" name="Google Shape;29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6950" y="15312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ilding, city, hotel, office icon" id="298" name="Google Shape;29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5550" y="15312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ilding, business, city, office icon" id="299" name="Google Shape;299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4150" y="15312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ilding, business, city, office icon" id="300" name="Google Shape;30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61350" y="15312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ffice, presentation, stand, training icon" id="301" name="Google Shape;301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89750" y="15312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pier, document, office, print, printer, printing icon" id="302" name="Google Shape;302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11150" y="1531250"/>
            <a:ext cx="5715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nhattan, Nueva York, Ciudad De Nueva York" id="74" name="Google Shape;74;p15"/>
          <p:cNvPicPr preferRelativeResize="0"/>
          <p:nvPr/>
        </p:nvPicPr>
        <p:blipFill rotWithShape="1">
          <a:blip r:embed="rId3">
            <a:alphaModFix/>
          </a:blip>
          <a:srcRect b="14376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>
            <a:off x="328800" y="33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 sz="3000">
                <a:solidFill>
                  <a:srgbClr val="FFFFFF"/>
                </a:solidFill>
                <a:latin typeface="Glegoo"/>
                <a:ea typeface="Glegoo"/>
                <a:cs typeface="Glegoo"/>
                <a:sym typeface="Glegoo"/>
              </a:rPr>
              <a:t>Project Objective</a:t>
            </a:r>
            <a:endParaRPr sz="3000">
              <a:solidFill>
                <a:srgbClr val="FFFFFF"/>
              </a:solidFill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76" name="Google Shape;76;p15"/>
          <p:cNvSpPr txBox="1"/>
          <p:nvPr>
            <p:ph idx="4294967295" type="subTitle"/>
          </p:nvPr>
        </p:nvSpPr>
        <p:spPr>
          <a:xfrm>
            <a:off x="206575" y="1053675"/>
            <a:ext cx="8237400" cy="3550500"/>
          </a:xfrm>
          <a:prstGeom prst="rect">
            <a:avLst/>
          </a:prstGeom>
          <a:noFill/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Analyze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 Impact Of Covid-19 For Street Easy To  Use For There Blog To Help Users Under The Market Better </a:t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We Will Be Analyzing The Number Of Listings, Changes In Each Submarket, Median Rent Prices And The Seasonal Patterns </a:t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Comparing 2020 Data To Forecasted Data Of 2020 Should Have Looked Like </a:t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Using 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Facebook's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 Prophet  Model, Which Is A Time Series Model That Accounts For Seasonal Changes,  To Get A More Accurate Forecast </a:t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 </a:t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iudad, Manhattan, Puesta De Sol, Edificios"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type="ctrTitle"/>
          </p:nvPr>
        </p:nvSpPr>
        <p:spPr>
          <a:xfrm>
            <a:off x="571500" y="133925"/>
            <a:ext cx="40005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Manhattan Listings</a:t>
            </a:r>
            <a:endParaRPr sz="3000">
              <a:solidFill>
                <a:srgbClr val="FFFFFF"/>
              </a:solidFill>
              <a:highlight>
                <a:srgbClr val="000000"/>
              </a:highlight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5143500" y="962200"/>
            <a:ext cx="4000500" cy="3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Manhattan </a:t>
            </a: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Listings</a:t>
            </a: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 </a:t>
            </a:r>
            <a:endParaRPr sz="2400"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Data from 01/2010-07/2020</a:t>
            </a:r>
            <a:endParaRPr sz="2400"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Upward Trend</a:t>
            </a:r>
            <a:endParaRPr sz="2400"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Pre-covid Highest Listings</a:t>
            </a:r>
            <a:endParaRPr sz="2400"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Post-covid Highest Listings</a:t>
            </a:r>
            <a:endParaRPr sz="2400"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514110" y="4344775"/>
            <a:ext cx="21153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Glegoo"/>
                <a:ea typeface="Glegoo"/>
                <a:cs typeface="Glegoo"/>
                <a:sym typeface="Glegoo"/>
              </a:rPr>
              <a:t>Date</a:t>
            </a:r>
            <a:endParaRPr>
              <a:solidFill>
                <a:srgbClr val="FFFFFF"/>
              </a:solidFill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85" name="Google Shape;85;p16"/>
          <p:cNvSpPr txBox="1"/>
          <p:nvPr/>
        </p:nvSpPr>
        <p:spPr>
          <a:xfrm rot="-5400000">
            <a:off x="-1081950" y="2386288"/>
            <a:ext cx="28662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Glegoo"/>
                <a:ea typeface="Glegoo"/>
                <a:cs typeface="Glegoo"/>
                <a:sym typeface="Glegoo"/>
              </a:rPr>
              <a:t>Total Listings / Month </a:t>
            </a:r>
            <a:endParaRPr>
              <a:latin typeface="Glegoo"/>
              <a:ea typeface="Glegoo"/>
              <a:cs typeface="Glegoo"/>
              <a:sym typeface="Glegoo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62" y="1130113"/>
            <a:ext cx="4268575" cy="32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eva York, Edificios, De Altura, Vista Superior" id="91" name="Google Shape;91;p17"/>
          <p:cNvPicPr preferRelativeResize="0"/>
          <p:nvPr/>
        </p:nvPicPr>
        <p:blipFill rotWithShape="1">
          <a:blip r:embed="rId3">
            <a:alphaModFix/>
          </a:blip>
          <a:srcRect b="0" l="49197" r="0" t="0"/>
          <a:stretch/>
        </p:blipFill>
        <p:spPr>
          <a:xfrm>
            <a:off x="4586300" y="0"/>
            <a:ext cx="4557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000" y="786408"/>
            <a:ext cx="3924300" cy="357069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300025" y="865750"/>
            <a:ext cx="4000500" cy="3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Prophet Model Was Used To Create A </a:t>
            </a: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Baseline</a:t>
            </a: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 </a:t>
            </a:r>
            <a:endParaRPr sz="2400"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City Wide Lock Down</a:t>
            </a:r>
            <a:endParaRPr sz="2400"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After 2 Months Stuck at Home People Started To Flee The City</a:t>
            </a:r>
            <a:endParaRPr sz="2400"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High Supply and Low Demand</a:t>
            </a: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,</a:t>
            </a: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 Number Listings Nearly Doubled</a:t>
            </a:r>
            <a:endParaRPr sz="2400"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94" name="Google Shape;94;p17"/>
          <p:cNvSpPr txBox="1"/>
          <p:nvPr/>
        </p:nvSpPr>
        <p:spPr>
          <a:xfrm rot="-5400000">
            <a:off x="3343625" y="2171988"/>
            <a:ext cx="28662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FFFFF"/>
                </a:highlight>
                <a:latin typeface="Glegoo"/>
                <a:ea typeface="Glegoo"/>
                <a:cs typeface="Glegoo"/>
                <a:sym typeface="Glegoo"/>
              </a:rPr>
              <a:t>Total Listings / Month </a:t>
            </a:r>
            <a:endParaRPr>
              <a:highlight>
                <a:srgbClr val="FFFFFF"/>
              </a:highlight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5807510" y="4303525"/>
            <a:ext cx="21153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FFFFF"/>
                </a:highlight>
                <a:latin typeface="Glegoo"/>
                <a:ea typeface="Glegoo"/>
                <a:cs typeface="Glegoo"/>
                <a:sym typeface="Glegoo"/>
              </a:rPr>
              <a:t>Date</a:t>
            </a:r>
            <a:endParaRPr>
              <a:highlight>
                <a:srgbClr val="FFFFFF"/>
              </a:highlight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96" name="Google Shape;96;p17"/>
          <p:cNvSpPr txBox="1"/>
          <p:nvPr>
            <p:ph type="ctrTitle"/>
          </p:nvPr>
        </p:nvSpPr>
        <p:spPr>
          <a:xfrm>
            <a:off x="4864900" y="73150"/>
            <a:ext cx="40005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2020</a:t>
            </a:r>
            <a:r>
              <a:rPr lang="en-GB" sz="30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 Listings</a:t>
            </a:r>
            <a:endParaRPr sz="3000">
              <a:solidFill>
                <a:srgbClr val="FFFFFF"/>
              </a:solidFill>
              <a:highlight>
                <a:srgbClr val="000000"/>
              </a:highlight>
              <a:latin typeface="Glegoo"/>
              <a:ea typeface="Glegoo"/>
              <a:cs typeface="Glegoo"/>
              <a:sym typeface="Glego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xi Taxi, El Tráfico, Cab, Nueva York, Calle" id="101" name="Google Shape;101;p18"/>
          <p:cNvPicPr preferRelativeResize="0"/>
          <p:nvPr/>
        </p:nvPicPr>
        <p:blipFill rotWithShape="1">
          <a:blip r:embed="rId3">
            <a:alphaModFix amt="92000"/>
          </a:blip>
          <a:srcRect b="254" l="0" r="0" t="1505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400" y="730454"/>
            <a:ext cx="4526125" cy="36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217300" y="796500"/>
            <a:ext cx="4000500" cy="3550500"/>
          </a:xfrm>
          <a:prstGeom prst="rect">
            <a:avLst/>
          </a:prstGeom>
          <a:solidFill>
            <a:srgbClr val="9999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ews Cycle"/>
              <a:buChar char="●"/>
            </a:pPr>
            <a:r>
              <a:rPr lang="en-GB" sz="24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Data from 07/2020</a:t>
            </a:r>
            <a:endParaRPr sz="24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ews Cycle"/>
              <a:buChar char="●"/>
            </a:pPr>
            <a:r>
              <a:rPr lang="en-GB" sz="24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Divided Into 5 Submarkets</a:t>
            </a:r>
            <a:endParaRPr sz="24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ews Cycle"/>
              <a:buChar char="●"/>
            </a:pPr>
            <a:r>
              <a:rPr lang="en-GB" sz="24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Calculated The </a:t>
            </a:r>
            <a:r>
              <a:rPr lang="en-GB" sz="24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Percent</a:t>
            </a:r>
            <a:r>
              <a:rPr lang="en-GB" sz="24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 Increase Forecasted Data and Real Data</a:t>
            </a:r>
            <a:endParaRPr sz="24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ews Cycle"/>
              <a:buChar char="●"/>
            </a:pPr>
            <a:r>
              <a:rPr lang="en-GB" sz="24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Markets That Were The Most And Least Impacted By Covid-19</a:t>
            </a: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 </a:t>
            </a:r>
            <a:endParaRPr sz="2400"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04" name="Google Shape;104;p18"/>
          <p:cNvSpPr txBox="1"/>
          <p:nvPr>
            <p:ph type="ctrTitle"/>
          </p:nvPr>
        </p:nvSpPr>
        <p:spPr>
          <a:xfrm>
            <a:off x="4684213" y="0"/>
            <a:ext cx="40005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Submarket Impact</a:t>
            </a:r>
            <a:endParaRPr sz="3000">
              <a:solidFill>
                <a:srgbClr val="FFFFFF"/>
              </a:solidFill>
              <a:highlight>
                <a:srgbClr val="000000"/>
              </a:highlight>
              <a:latin typeface="Glegoo"/>
              <a:ea typeface="Glegoo"/>
              <a:cs typeface="Glegoo"/>
              <a:sym typeface="Glego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2412035" y="4266975"/>
            <a:ext cx="21153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Glegoo"/>
                <a:ea typeface="Glegoo"/>
                <a:cs typeface="Glegoo"/>
                <a:sym typeface="Glegoo"/>
              </a:rPr>
              <a:t>Date</a:t>
            </a:r>
            <a:endParaRPr>
              <a:solidFill>
                <a:srgbClr val="FFFFFF"/>
              </a:solidFill>
              <a:latin typeface="Glegoo"/>
              <a:ea typeface="Glegoo"/>
              <a:cs typeface="Glegoo"/>
              <a:sym typeface="Glegoo"/>
            </a:endParaRPr>
          </a:p>
        </p:txBody>
      </p:sp>
      <p:pic>
        <p:nvPicPr>
          <p:cNvPr descr="Ciudad De Nueva York, Puente De Brooklyn, Noche" id="110" name="Google Shape;110;p19"/>
          <p:cNvPicPr preferRelativeResize="0"/>
          <p:nvPr/>
        </p:nvPicPr>
        <p:blipFill rotWithShape="1">
          <a:blip r:embed="rId3">
            <a:alphaModFix/>
          </a:blip>
          <a:srcRect b="15626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 rot="-5400000">
            <a:off x="-465775" y="2220588"/>
            <a:ext cx="28662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Median Rent Price</a:t>
            </a:r>
            <a:endParaRPr sz="2000">
              <a:highlight>
                <a:srgbClr val="000000"/>
              </a:highlight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3138900" y="3925163"/>
            <a:ext cx="28662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Date</a:t>
            </a:r>
            <a:endParaRPr sz="2000">
              <a:highlight>
                <a:srgbClr val="000000"/>
              </a:highlight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3138900" y="-11"/>
            <a:ext cx="28662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Median Rent Prices from 01/2007-07/2020</a:t>
            </a:r>
            <a:endParaRPr sz="2000">
              <a:highlight>
                <a:srgbClr val="000000"/>
              </a:highlight>
              <a:latin typeface="Glegoo"/>
              <a:ea typeface="Glegoo"/>
              <a:cs typeface="Glegoo"/>
              <a:sym typeface="Glegoo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875" y="1192199"/>
            <a:ext cx="7308049" cy="27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/>
          <p:nvPr/>
        </p:nvSpPr>
        <p:spPr>
          <a:xfrm>
            <a:off x="2485329" y="2852497"/>
            <a:ext cx="235500" cy="385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2185100" y="2293200"/>
            <a:ext cx="1157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000000"/>
                </a:highlight>
              </a:rPr>
              <a:t>10% Price Decrease</a:t>
            </a:r>
            <a:endParaRPr sz="12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17" name="Google Shape;117;p19"/>
          <p:cNvSpPr/>
          <p:nvPr/>
        </p:nvSpPr>
        <p:spPr>
          <a:xfrm rot="4975">
            <a:off x="7051027" y="1486957"/>
            <a:ext cx="207300" cy="225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7309550" y="1374025"/>
            <a:ext cx="1157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000000"/>
                </a:highlight>
              </a:rPr>
              <a:t>4% Decrease in 2020</a:t>
            </a:r>
            <a:endParaRPr sz="12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cxnSp>
        <p:nvCxnSpPr>
          <p:cNvPr id="119" name="Google Shape;119;p19"/>
          <p:cNvCxnSpPr/>
          <p:nvPr/>
        </p:nvCxnSpPr>
        <p:spPr>
          <a:xfrm rot="10800000">
            <a:off x="7051025" y="1778750"/>
            <a:ext cx="171300" cy="385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9"/>
          <p:cNvSpPr txBox="1"/>
          <p:nvPr/>
        </p:nvSpPr>
        <p:spPr>
          <a:xfrm>
            <a:off x="7256750" y="2293300"/>
            <a:ext cx="12630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000000"/>
                </a:highlight>
              </a:rPr>
              <a:t>Forecasting 6%</a:t>
            </a:r>
            <a:endParaRPr sz="12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000000"/>
                </a:highlight>
              </a:rPr>
              <a:t>Decrease Price  to $2970</a:t>
            </a:r>
            <a:endParaRPr sz="12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000000"/>
                </a:highlight>
              </a:rPr>
              <a:t>  </a:t>
            </a:r>
            <a:endParaRPr sz="12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21" name="Google Shape;121;p19"/>
          <p:cNvSpPr/>
          <p:nvPr/>
        </p:nvSpPr>
        <p:spPr>
          <a:xfrm rot="-1859035">
            <a:off x="2032929" y="2633050"/>
            <a:ext cx="146271" cy="293109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1394550" y="2164550"/>
            <a:ext cx="1157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000000"/>
                </a:highlight>
              </a:rPr>
              <a:t>Housing </a:t>
            </a:r>
            <a:endParaRPr sz="12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000000"/>
                </a:highlight>
              </a:rPr>
              <a:t>Market </a:t>
            </a:r>
            <a:endParaRPr sz="12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000000"/>
                </a:highlight>
              </a:rPr>
              <a:t>Crash</a:t>
            </a:r>
            <a:endParaRPr sz="12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23" name="Google Shape;123;p19"/>
          <p:cNvSpPr/>
          <p:nvPr/>
        </p:nvSpPr>
        <p:spPr>
          <a:xfrm rot="-8384576">
            <a:off x="6720415" y="1506014"/>
            <a:ext cx="146235" cy="293123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5893625" y="1931125"/>
            <a:ext cx="1157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highlight>
                  <a:srgbClr val="000000"/>
                </a:highlight>
              </a:rPr>
              <a:t>Covid-19 </a:t>
            </a:r>
            <a:endParaRPr sz="12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eva York, Horizonte, Ciudad De Nueva York" id="129" name="Google Shape;129;p20"/>
          <p:cNvPicPr preferRelativeResize="0"/>
          <p:nvPr/>
        </p:nvPicPr>
        <p:blipFill rotWithShape="1">
          <a:blip r:embed="rId3">
            <a:alphaModFix/>
          </a:blip>
          <a:srcRect b="15633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175" y="544638"/>
            <a:ext cx="6129650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 rot="-5400000">
            <a:off x="-345075" y="1484125"/>
            <a:ext cx="28662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Median Rent Price</a:t>
            </a:r>
            <a:endParaRPr sz="2000">
              <a:highlight>
                <a:srgbClr val="000000"/>
              </a:highlight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3138900" y="3037013"/>
            <a:ext cx="28662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Date</a:t>
            </a:r>
            <a:endParaRPr sz="2000">
              <a:highlight>
                <a:srgbClr val="000000"/>
              </a:highlight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2775350" y="0"/>
            <a:ext cx="36897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Covid-19 On Rental Prices</a:t>
            </a:r>
            <a:endParaRPr sz="2000">
              <a:highlight>
                <a:srgbClr val="000000"/>
              </a:highlight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134" name="Google Shape;134;p20"/>
          <p:cNvSpPr txBox="1"/>
          <p:nvPr>
            <p:ph idx="4294967295" type="subTitle"/>
          </p:nvPr>
        </p:nvSpPr>
        <p:spPr>
          <a:xfrm>
            <a:off x="950100" y="3500975"/>
            <a:ext cx="7243800" cy="3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ews Cycle"/>
              <a:buChar char="●"/>
            </a:pPr>
            <a:r>
              <a:rPr lang="en-GB" sz="2400">
                <a:solidFill>
                  <a:srgbClr val="FFFFFF"/>
                </a:solidFill>
                <a:highlight>
                  <a:srgbClr val="000000"/>
                </a:highlight>
                <a:latin typeface="News Cycle"/>
                <a:ea typeface="News Cycle"/>
                <a:cs typeface="News Cycle"/>
                <a:sym typeface="News Cycle"/>
              </a:rPr>
              <a:t>Prophet Model To Forecast 2020 Rent Prices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ews Cycle"/>
              <a:buChar char="●"/>
            </a:pPr>
            <a:r>
              <a:rPr lang="en-GB" sz="2400">
                <a:solidFill>
                  <a:srgbClr val="FFFFFF"/>
                </a:solidFill>
                <a:highlight>
                  <a:srgbClr val="000000"/>
                </a:highlight>
                <a:latin typeface="News Cycle"/>
                <a:ea typeface="News Cycle"/>
                <a:cs typeface="News Cycle"/>
                <a:sym typeface="News Cycle"/>
              </a:rPr>
              <a:t>Impact Of Covid-19 Was Instant  </a:t>
            </a:r>
            <a:r>
              <a:rPr lang="en-GB" sz="2400">
                <a:solidFill>
                  <a:srgbClr val="FFFFFF"/>
                </a:solidFill>
                <a:highlight>
                  <a:srgbClr val="000000"/>
                </a:highlight>
                <a:latin typeface="News Cycle"/>
                <a:ea typeface="News Cycle"/>
                <a:cs typeface="News Cycle"/>
                <a:sym typeface="News Cycle"/>
              </a:rPr>
              <a:t> 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ews Cycle"/>
              <a:buChar char="●"/>
            </a:pPr>
            <a:r>
              <a:rPr lang="en-GB" sz="2400">
                <a:solidFill>
                  <a:srgbClr val="FFFFFF"/>
                </a:solidFill>
                <a:highlight>
                  <a:srgbClr val="000000"/>
                </a:highlight>
                <a:latin typeface="News Cycle"/>
                <a:ea typeface="News Cycle"/>
                <a:cs typeface="News Cycle"/>
                <a:sym typeface="News Cycle"/>
              </a:rPr>
              <a:t> As of July Median Rent Was $140 Below </a:t>
            </a:r>
            <a:r>
              <a:rPr lang="en-GB" sz="2400">
                <a:solidFill>
                  <a:srgbClr val="FFFFFF"/>
                </a:solidFill>
                <a:highlight>
                  <a:srgbClr val="000000"/>
                </a:highlight>
                <a:latin typeface="News Cycle"/>
                <a:ea typeface="News Cycle"/>
                <a:cs typeface="News Cycle"/>
                <a:sym typeface="News Cycle"/>
              </a:rPr>
              <a:t>Forecasted</a:t>
            </a:r>
            <a:r>
              <a:rPr lang="en-GB" sz="2400">
                <a:solidFill>
                  <a:srgbClr val="FFFFFF"/>
                </a:solidFill>
                <a:highlight>
                  <a:srgbClr val="000000"/>
                </a:highlight>
                <a:latin typeface="News Cycle"/>
                <a:ea typeface="News Cycle"/>
                <a:cs typeface="News Cycle"/>
                <a:sym typeface="News Cycle"/>
              </a:rPr>
              <a:t> Price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eva York, Park Center, Centro Park Nueva York" id="139" name="Google Shape;139;p21"/>
          <p:cNvPicPr preferRelativeResize="0"/>
          <p:nvPr/>
        </p:nvPicPr>
        <p:blipFill rotWithShape="1">
          <a:blip r:embed="rId3">
            <a:alphaModFix/>
          </a:blip>
          <a:srcRect b="0" l="5186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 rotWithShape="1">
          <a:blip r:embed="rId4">
            <a:alphaModFix/>
          </a:blip>
          <a:srcRect b="0" l="0" r="0" t="5051"/>
          <a:stretch/>
        </p:blipFill>
        <p:spPr>
          <a:xfrm>
            <a:off x="4613650" y="733675"/>
            <a:ext cx="4274350" cy="3724399"/>
          </a:xfrm>
          <a:prstGeom prst="rect">
            <a:avLst/>
          </a:prstGeom>
          <a:noFill/>
          <a:ln cap="flat" cmpd="sng" w="9525">
            <a:solidFill>
              <a:srgbClr val="687277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41" name="Google Shape;141;p21"/>
          <p:cNvSpPr txBox="1"/>
          <p:nvPr>
            <p:ph idx="4294967295" type="subTitle"/>
          </p:nvPr>
        </p:nvSpPr>
        <p:spPr>
          <a:xfrm>
            <a:off x="217300" y="296500"/>
            <a:ext cx="4000500" cy="3550500"/>
          </a:xfrm>
          <a:prstGeom prst="rect">
            <a:avLst/>
          </a:prstGeom>
          <a:noFill/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Busy Season Apr - Sep </a:t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Off Season Oct - Mar</a:t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Increase Of Leases Starts Busy Season</a:t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Mass 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Migration</a:t>
            </a: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 From the City</a:t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ews Cycle"/>
              <a:buChar char="●"/>
            </a:pPr>
            <a:r>
              <a:rPr lang="en-GB" sz="2400">
                <a:highlight>
                  <a:srgbClr val="FFFFFF"/>
                </a:highlight>
                <a:latin typeface="News Cycle"/>
                <a:ea typeface="News Cycle"/>
                <a:cs typeface="News Cycle"/>
                <a:sym typeface="News Cycle"/>
              </a:rPr>
              <a:t>Cause More Double The Inventory  With Fewer People Wanting To Rent</a:t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highlight>
                <a:srgbClr val="FFFFFF"/>
              </a:highlight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42" name="Google Shape;142;p21"/>
          <p:cNvSpPr txBox="1"/>
          <p:nvPr>
            <p:ph idx="4294967295" type="ctrTitle"/>
          </p:nvPr>
        </p:nvSpPr>
        <p:spPr>
          <a:xfrm>
            <a:off x="4804150" y="58925"/>
            <a:ext cx="40005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Avg Listings Per Month</a:t>
            </a:r>
            <a:endParaRPr sz="2600">
              <a:solidFill>
                <a:srgbClr val="FFFFFF"/>
              </a:solidFill>
              <a:highlight>
                <a:srgbClr val="000000"/>
              </a:highlight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 rot="-5400000">
            <a:off x="2829400" y="2062750"/>
            <a:ext cx="28662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Avg Listings/ Month</a:t>
            </a:r>
            <a:endParaRPr sz="2000">
              <a:highlight>
                <a:srgbClr val="000000"/>
              </a:highlight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5317725" y="4458075"/>
            <a:ext cx="28662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highlight>
                  <a:srgbClr val="000000"/>
                </a:highlight>
                <a:latin typeface="Glegoo"/>
                <a:ea typeface="Glegoo"/>
                <a:cs typeface="Glegoo"/>
                <a:sym typeface="Glegoo"/>
              </a:rPr>
              <a:t>Month</a:t>
            </a:r>
            <a:endParaRPr sz="2000">
              <a:highlight>
                <a:srgbClr val="000000"/>
              </a:highlight>
              <a:latin typeface="Glegoo"/>
              <a:ea typeface="Glegoo"/>
              <a:cs typeface="Glegoo"/>
              <a:sym typeface="Glegoo"/>
            </a:endParaRPr>
          </a:p>
        </p:txBody>
      </p:sp>
      <p:cxnSp>
        <p:nvCxnSpPr>
          <p:cNvPr id="145" name="Google Shape;145;p21"/>
          <p:cNvCxnSpPr/>
          <p:nvPr/>
        </p:nvCxnSpPr>
        <p:spPr>
          <a:xfrm>
            <a:off x="4987400" y="1575200"/>
            <a:ext cx="3900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6" name="Google Shape;146;p21"/>
          <p:cNvSpPr/>
          <p:nvPr/>
        </p:nvSpPr>
        <p:spPr>
          <a:xfrm>
            <a:off x="5679275" y="1307300"/>
            <a:ext cx="192900" cy="18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/>
        </p:nvSpPr>
        <p:spPr>
          <a:xfrm>
            <a:off x="5261375" y="872900"/>
            <a:ext cx="1146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First Covid-19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Case In NYC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